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29"/>
  </p:notesMasterIdLst>
  <p:sldIdLst>
    <p:sldId id="256" r:id="rId3"/>
    <p:sldId id="258" r:id="rId4"/>
    <p:sldId id="260" r:id="rId5"/>
    <p:sldId id="262" r:id="rId6"/>
    <p:sldId id="298" r:id="rId7"/>
    <p:sldId id="297" r:id="rId8"/>
    <p:sldId id="295" r:id="rId9"/>
    <p:sldId id="296" r:id="rId10"/>
    <p:sldId id="299" r:id="rId11"/>
    <p:sldId id="286" r:id="rId12"/>
    <p:sldId id="289" r:id="rId13"/>
    <p:sldId id="300" r:id="rId14"/>
    <p:sldId id="291" r:id="rId15"/>
    <p:sldId id="308" r:id="rId16"/>
    <p:sldId id="301" r:id="rId17"/>
    <p:sldId id="302" r:id="rId18"/>
    <p:sldId id="303" r:id="rId19"/>
    <p:sldId id="305" r:id="rId20"/>
    <p:sldId id="304" r:id="rId21"/>
    <p:sldId id="309" r:id="rId22"/>
    <p:sldId id="310" r:id="rId23"/>
    <p:sldId id="294" r:id="rId24"/>
    <p:sldId id="312" r:id="rId25"/>
    <p:sldId id="311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CDE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786" autoAdjust="0"/>
  </p:normalViewPr>
  <p:slideViewPr>
    <p:cSldViewPr snapToGrid="0" snapToObjects="1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9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71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34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31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188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85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第一个子网络的输入是一幅图片，然后依次馈送到卷积层、池化层和全连接层，最后输出一个特征向量（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f(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x1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是对输入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x1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的编码）。然后，向第二个子网络输入图片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做相同的处理，并且得到对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x(2)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的编码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f(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x2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为了比较图片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x(1)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x(2)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，我们计算了编码结果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f(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x1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f(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x2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之间的距离。如果它比某个阈值小，则意味着两张图片是同一个人，否则，两张图片中不是同一个人。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890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13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057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耗显存，特殊场景下检测效果差，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其他情况，诸如图像分辨率低、运动模糊、低亮度、检测目标密集、遮挡严重、不完整目标等，效果都不是很理想。但是，这是全天下图像检测算法都会犯的错。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3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95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33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24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53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88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7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5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63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172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4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Worksheet1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2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zhuooyu.cn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hyperlink" Target="http://tang5618.com/Live.html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://192.144.229.49:8000/api/docs" TargetMode="Externa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610413" y="2128074"/>
            <a:ext cx="9136744" cy="1041761"/>
          </a:xfrm>
        </p:spPr>
        <p:txBody>
          <a:bodyPr/>
          <a:lstStyle/>
          <a:p>
            <a:r>
              <a:rPr kumimoji="1" lang="zh-CN" altLang="en-US" dirty="0"/>
              <a:t>基于情感分析的智慧养老系统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答辩人：唐麒</a:t>
            </a:r>
            <a:endParaRPr kumimoji="1" lang="en-US" altLang="zh-CN" dirty="0"/>
          </a:p>
          <a:p>
            <a:r>
              <a:rPr kumimoji="1" lang="zh-CN" altLang="en-US" dirty="0"/>
              <a:t>小组成员：罗瑶、施卓余、冯焓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开发进度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8D4F77C-25CE-446A-B100-E05868F7F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794351"/>
              </p:ext>
            </p:extLst>
          </p:nvPr>
        </p:nvGraphicFramePr>
        <p:xfrm>
          <a:off x="788472" y="1728398"/>
          <a:ext cx="9673200" cy="3401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Worksheet" r:id="rId4" imgW="7932314" imgH="2789110" progId="Excel.Sheet.12">
                  <p:embed/>
                </p:oleObj>
              </mc:Choice>
              <mc:Fallback>
                <p:oleObj name="Worksheet" r:id="rId4" imgW="7932314" imgH="27891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472" y="1728398"/>
                        <a:ext cx="9673200" cy="3401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8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开发进度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FC033B1-77E3-4FC9-A736-772DB850D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561093"/>
              </p:ext>
            </p:extLst>
          </p:nvPr>
        </p:nvGraphicFramePr>
        <p:xfrm>
          <a:off x="788472" y="1868874"/>
          <a:ext cx="9673200" cy="3120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Worksheet" r:id="rId4" imgW="7322855" imgH="2362279" progId="Excel.Sheet.12">
                  <p:embed/>
                </p:oleObj>
              </mc:Choice>
              <mc:Fallback>
                <p:oleObj name="Worksheet" r:id="rId4" imgW="7322855" imgH="23622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472" y="1868874"/>
                        <a:ext cx="9673200" cy="3120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817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开发进度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495CD191-018E-4012-9859-50F2AAB1B8FA}"/>
              </a:ext>
            </a:extLst>
          </p:cNvPr>
          <p:cNvSpPr txBox="1"/>
          <p:nvPr/>
        </p:nvSpPr>
        <p:spPr>
          <a:xfrm>
            <a:off x="4073436" y="1786745"/>
            <a:ext cx="10222407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前端仓库：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github.com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Shzhuoyu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cv_frontend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后端仓库：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github.com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Shzhuoyu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cv_backend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计算机视觉：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github.com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Tang1705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CVofSSE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646F6C-D1C8-4C6E-9974-4F70F304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56" y="1624003"/>
            <a:ext cx="2926080" cy="1463040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01A5C807-BDC8-4BFA-BB4A-6D2AB9977EAF}"/>
              </a:ext>
            </a:extLst>
          </p:cNvPr>
          <p:cNvSpPr txBox="1"/>
          <p:nvPr/>
        </p:nvSpPr>
        <p:spPr>
          <a:xfrm>
            <a:off x="1268552" y="3564745"/>
            <a:ext cx="10222407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累计提交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一天完成后端开发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三天完成前后端连接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完成了注册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登录、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Cookie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等基本功能、三种人员管理、事件统计等功能，老人分析待完成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完成了单样本人脸识别、摔倒检测等功能、待完成的有与义工互动检测和数据传输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558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基本方法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71A62130-5525-42BD-B80B-98BFEDDD1485}"/>
              </a:ext>
            </a:extLst>
          </p:cNvPr>
          <p:cNvSpPr txBox="1"/>
          <p:nvPr/>
        </p:nvSpPr>
        <p:spPr>
          <a:xfrm>
            <a:off x="1858842" y="2802161"/>
            <a:ext cx="9496595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用户界面：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nuxt.js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框架，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nginx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部署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Django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django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cors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-headers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djangorestframework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计算机视觉：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Python(OpenCV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、编译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OpenPose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FFmpeg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CUDA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46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基本方法</a:t>
            </a:r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32BCA99C-CE5F-48AE-9B3C-2DED313872EA}"/>
              </a:ext>
            </a:extLst>
          </p:cNvPr>
          <p:cNvSpPr txBox="1"/>
          <p:nvPr/>
        </p:nvSpPr>
        <p:spPr>
          <a:xfrm>
            <a:off x="6918522" y="979628"/>
            <a:ext cx="9496595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nginx-rtmp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“直播”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rtmp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://39.97.124.237:1984/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wodelive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E9AD7CC6-1141-45C6-ABC8-08D9B3E8B2A6}"/>
              </a:ext>
            </a:extLst>
          </p:cNvPr>
          <p:cNvSpPr txBox="1"/>
          <p:nvPr/>
        </p:nvSpPr>
        <p:spPr>
          <a:xfrm>
            <a:off x="1858842" y="2802161"/>
            <a:ext cx="9496595" cy="205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RTMP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在互联网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TCP/IP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五层体系结构中应用层，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RTMP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协议是基于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TCP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议的，是面向连接的协议，能够为数据的传输提供可靠保障，因此数据在网络上传输不会出现丢包的情况。不过这种可靠的保障也会造成一些问题，也就是说前面的数据包没有交付到目的地，后面的数据也无法进行传输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实时性高、支持加密、编码器接入、系统容错等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26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基本方法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D1537B-A87E-4700-98A7-361A439AC9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" y="1935480"/>
            <a:ext cx="5274310" cy="14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DAE3F1-5D28-4056-B254-50C27C4A9C4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365" y="1935480"/>
            <a:ext cx="5274310" cy="145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6D955A-A11F-4C47-B0A1-71B4121E2A1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" y="4363720"/>
            <a:ext cx="5274310" cy="14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B2EF21-7813-4E59-821F-7A3B7245687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2"/>
          <a:stretch/>
        </p:blipFill>
        <p:spPr bwMode="auto">
          <a:xfrm>
            <a:off x="6476365" y="4363720"/>
            <a:ext cx="5274310" cy="16240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650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基本方法</a:t>
            </a:r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32BCA99C-CE5F-48AE-9B3C-2DED313872EA}"/>
              </a:ext>
            </a:extLst>
          </p:cNvPr>
          <p:cNvSpPr txBox="1"/>
          <p:nvPr/>
        </p:nvSpPr>
        <p:spPr>
          <a:xfrm>
            <a:off x="2519242" y="979628"/>
            <a:ext cx="9496595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孪生神经网络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孪生神经网络的目标是寻找两个可比较对象的相似程度（例如，签名验证、人脸识别等）。这个网络有两个相同的子网络，两个子网络有相同的参数和权重。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5B5212-7EF3-4E90-8A9D-561CADDF1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40" y="2302755"/>
            <a:ext cx="6604000" cy="3096694"/>
          </a:xfrm>
          <a:prstGeom prst="rect">
            <a:avLst/>
          </a:pr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60FDF91-E915-42F0-A31E-6FA885076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49" y="5517009"/>
            <a:ext cx="8572982" cy="115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基本方法</a:t>
            </a:r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32BCA99C-CE5F-48AE-9B3C-2DED313872EA}"/>
              </a:ext>
            </a:extLst>
          </p:cNvPr>
          <p:cNvSpPr txBox="1"/>
          <p:nvPr/>
        </p:nvSpPr>
        <p:spPr>
          <a:xfrm>
            <a:off x="7338660" y="1190647"/>
            <a:ext cx="9496595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b="1" dirty="0"/>
              <a:t>OpenCV </a:t>
            </a:r>
            <a:r>
              <a:rPr lang="zh-CN" altLang="en-US" b="1" dirty="0"/>
              <a:t>和 </a:t>
            </a:r>
            <a:r>
              <a:rPr lang="en-US" altLang="zh-CN" b="1" dirty="0" err="1"/>
              <a:t>Dlib</a:t>
            </a:r>
            <a:r>
              <a:rPr lang="en-US" altLang="zh-CN" b="1" dirty="0"/>
              <a:t> </a:t>
            </a:r>
            <a:r>
              <a:rPr lang="zh-CN" altLang="en-US" b="1" dirty="0"/>
              <a:t>中的各种人脸检测方法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72F79EC-0B2B-4BD2-883E-96F45E34E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50523"/>
              </p:ext>
            </p:extLst>
          </p:nvPr>
        </p:nvGraphicFramePr>
        <p:xfrm>
          <a:off x="650374" y="375920"/>
          <a:ext cx="54456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186">
                  <a:extLst>
                    <a:ext uri="{9D8B030D-6E8A-4147-A177-3AD203B41FA5}">
                      <a16:colId xmlns:a16="http://schemas.microsoft.com/office/drawing/2014/main" val="924565147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284473569"/>
                    </a:ext>
                  </a:extLst>
                </a:gridCol>
                <a:gridCol w="899294">
                  <a:extLst>
                    <a:ext uri="{9D8B030D-6E8A-4147-A177-3AD203B41FA5}">
                      <a16:colId xmlns:a16="http://schemas.microsoft.com/office/drawing/2014/main" val="1437007098"/>
                    </a:ext>
                  </a:extLst>
                </a:gridCol>
                <a:gridCol w="2402706">
                  <a:extLst>
                    <a:ext uri="{9D8B030D-6E8A-4147-A177-3AD203B41FA5}">
                      <a16:colId xmlns:a16="http://schemas.microsoft.com/office/drawing/2014/main" val="3647721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检测器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第三方库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非正面和遮挡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80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Haar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OpenCV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不起作用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02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DNN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OpenCV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适用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12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HoG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Dlib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最快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轻微遮挡和稍不正面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CNN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Dlib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很慢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适用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807122"/>
                  </a:ext>
                </a:extLst>
              </a:tr>
            </a:tbl>
          </a:graphicData>
        </a:graphic>
      </p:graphicFrame>
      <p:pic>
        <p:nvPicPr>
          <p:cNvPr id="8" name="936658c866d0efac669d66908267511a">
            <a:hlinkClick r:id="" action="ppaction://media"/>
            <a:extLst>
              <a:ext uri="{FF2B5EF4-FFF2-40B4-BE49-F238E27FC236}">
                <a16:creationId xmlns:a16="http://schemas.microsoft.com/office/drawing/2014/main" id="{5FC44356-B2C8-439B-A239-F7CC13210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1600" y="2454804"/>
            <a:ext cx="731520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3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基本方法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01BD7EDA-A3D9-4FB9-A0F3-FC74FE0705CF}"/>
              </a:ext>
            </a:extLst>
          </p:cNvPr>
          <p:cNvSpPr txBox="1"/>
          <p:nvPr/>
        </p:nvSpPr>
        <p:spPr>
          <a:xfrm>
            <a:off x="7592660" y="979628"/>
            <a:ext cx="9496595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b="1" dirty="0" err="1"/>
              <a:t>opencv</a:t>
            </a:r>
            <a:r>
              <a:rPr lang="zh-CN" altLang="en-US" b="1" dirty="0"/>
              <a:t>人脸检测</a:t>
            </a:r>
            <a:r>
              <a:rPr lang="en-US" altLang="zh-CN" b="1" dirty="0"/>
              <a:t>+</a:t>
            </a:r>
            <a:r>
              <a:rPr lang="en-US" altLang="zh-CN" b="1" dirty="0" err="1"/>
              <a:t>Keras</a:t>
            </a:r>
            <a:r>
              <a:rPr lang="zh-CN" altLang="en-US" b="1" dirty="0"/>
              <a:t>情绪分类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032BCA94-DD5B-4CF9-A9B4-DA396FB2BCED}"/>
              </a:ext>
            </a:extLst>
          </p:cNvPr>
          <p:cNvSpPr txBox="1"/>
          <p:nvPr/>
        </p:nvSpPr>
        <p:spPr>
          <a:xfrm>
            <a:off x="6884382" y="2346431"/>
            <a:ext cx="4748297" cy="385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逻辑回归、支持向量机等机器学习方法不适合解决复杂的表情分类问题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现代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CNN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—— </a:t>
            </a:r>
            <a:r>
              <a:rPr lang="en-US" altLang="zh-CN" sz="2000" dirty="0" err="1"/>
              <a:t>Xception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：残差模型和深度可分离卷积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实时、减少参数等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dirty="0"/>
              <a:t>Arriaga, Octavio , M. </a:t>
            </a:r>
            <a:r>
              <a:rPr lang="en-US" altLang="zh-CN" dirty="0" err="1"/>
              <a:t>Valdenegro</a:t>
            </a:r>
            <a:r>
              <a:rPr lang="en-US" altLang="zh-CN" dirty="0"/>
              <a:t>-Toro , and </a:t>
            </a:r>
            <a:r>
              <a:rPr lang="en-US" altLang="zh-CN" dirty="0" err="1"/>
              <a:t>Plöger</a:t>
            </a:r>
            <a:r>
              <a:rPr lang="en-US" altLang="zh-CN" dirty="0"/>
              <a:t>, Paul. "Real-time Convolutional Neural Networks for Emotion and Gender Classification." (2017).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329DCE-B095-48B0-96CD-09DE0DA5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56" y="2557122"/>
            <a:ext cx="4572396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基本方法</a:t>
            </a:r>
          </a:p>
        </p:txBody>
      </p:sp>
      <p:pic>
        <p:nvPicPr>
          <p:cNvPr id="8196" name="Picture 4" descr="在这里插入图片描述">
            <a:extLst>
              <a:ext uri="{FF2B5EF4-FFF2-40B4-BE49-F238E27FC236}">
                <a16:creationId xmlns:a16="http://schemas.microsoft.com/office/drawing/2014/main" id="{FE2FBE4F-941C-4991-ACDF-AE8E90413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64" y="1330324"/>
            <a:ext cx="5146876" cy="500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8">
            <a:extLst>
              <a:ext uri="{FF2B5EF4-FFF2-40B4-BE49-F238E27FC236}">
                <a16:creationId xmlns:a16="http://schemas.microsoft.com/office/drawing/2014/main" id="{64E427C7-0017-426C-B044-BE813AB9A747}"/>
              </a:ext>
            </a:extLst>
          </p:cNvPr>
          <p:cNvSpPr txBox="1"/>
          <p:nvPr/>
        </p:nvSpPr>
        <p:spPr>
          <a:xfrm>
            <a:off x="6925896" y="1601833"/>
            <a:ext cx="4665270" cy="445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OpenPose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是基于卷积神经网络和监督学习并以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caffe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框架写成的开源库，可以实现人的面部表情、躯干和四肢甚至手指的跟踪，不仅适用于单人也适用于多人，同时具有较好的鲁棒性。可以称是世界上第一个基于深度学习的实时多人二维姿态估计，是人机交互上的一个里程碑，为机器理解人提供了一个高质量的信息维度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OpenPose1.6+VS2017+cmake3.18+cudnn10.0+python3.7.4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853F3543-DDAC-41BF-93BD-7EC5885304C7}"/>
              </a:ext>
            </a:extLst>
          </p:cNvPr>
          <p:cNvSpPr txBox="1"/>
          <p:nvPr/>
        </p:nvSpPr>
        <p:spPr>
          <a:xfrm>
            <a:off x="7928969" y="979628"/>
            <a:ext cx="9496595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b="1" dirty="0" err="1"/>
              <a:t>OpenPose</a:t>
            </a:r>
            <a:r>
              <a:rPr lang="en-US" altLang="zh-CN" b="1" dirty="0"/>
              <a:t> </a:t>
            </a:r>
            <a:r>
              <a:rPr lang="zh-CN" altLang="en-US" b="1" dirty="0"/>
              <a:t>人体关键点检测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548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团队介绍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19023" y="2012511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012511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项目介绍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19023" y="2822346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51664" y="2822346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开发进度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19023" y="363170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151664" y="3631709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基本方法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01FE1568-B897-4F22-8B99-3C82C04EF7D6}"/>
              </a:ext>
            </a:extLst>
          </p:cNvPr>
          <p:cNvSpPr txBox="1">
            <a:spLocks/>
          </p:cNvSpPr>
          <p:nvPr/>
        </p:nvSpPr>
        <p:spPr>
          <a:xfrm>
            <a:off x="7219023" y="443283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8082A3D7-08B1-4BAB-8EF4-10899DA191EC}"/>
              </a:ext>
            </a:extLst>
          </p:cNvPr>
          <p:cNvSpPr txBox="1">
            <a:spLocks/>
          </p:cNvSpPr>
          <p:nvPr/>
        </p:nvSpPr>
        <p:spPr>
          <a:xfrm>
            <a:off x="8151664" y="443283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成果展示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13E9B5D-DD5A-4CEC-B29F-F34D39744D35}"/>
              </a:ext>
            </a:extLst>
          </p:cNvPr>
          <p:cNvSpPr txBox="1">
            <a:spLocks/>
          </p:cNvSpPr>
          <p:nvPr/>
        </p:nvSpPr>
        <p:spPr>
          <a:xfrm>
            <a:off x="7219023" y="5246140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7" name="文本占位符 12">
            <a:extLst>
              <a:ext uri="{FF2B5EF4-FFF2-40B4-BE49-F238E27FC236}">
                <a16:creationId xmlns:a16="http://schemas.microsoft.com/office/drawing/2014/main" id="{B7A878FE-297F-410D-AB5F-7F74D1F28DEB}"/>
              </a:ext>
            </a:extLst>
          </p:cNvPr>
          <p:cNvSpPr txBox="1">
            <a:spLocks/>
          </p:cNvSpPr>
          <p:nvPr/>
        </p:nvSpPr>
        <p:spPr>
          <a:xfrm>
            <a:off x="8151664" y="5246140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未来工作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基本方法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786D67-DAD8-4DAF-8B75-236F7D9D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1" y="1868464"/>
            <a:ext cx="10259857" cy="4534533"/>
          </a:xfrm>
          <a:prstGeom prst="rect">
            <a:avLst/>
          </a:prstGeom>
        </p:spPr>
      </p:pic>
      <p:sp>
        <p:nvSpPr>
          <p:cNvPr id="6" name="文本框 8">
            <a:extLst>
              <a:ext uri="{FF2B5EF4-FFF2-40B4-BE49-F238E27FC236}">
                <a16:creationId xmlns:a16="http://schemas.microsoft.com/office/drawing/2014/main" id="{0C45978D-3202-434E-AC5F-8BA12756F7C7}"/>
              </a:ext>
            </a:extLst>
          </p:cNvPr>
          <p:cNvSpPr txBox="1"/>
          <p:nvPr/>
        </p:nvSpPr>
        <p:spPr>
          <a:xfrm>
            <a:off x="9258531" y="1017742"/>
            <a:ext cx="9496595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/>
              <a:t>摔倒检测特征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896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基本方法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B593D-0AD0-498F-AEC4-F893E540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9" y="1477895"/>
            <a:ext cx="7887801" cy="4067743"/>
          </a:xfrm>
          <a:prstGeom prst="rect">
            <a:avLst/>
          </a:prstGeom>
        </p:spPr>
      </p:pic>
      <p:sp>
        <p:nvSpPr>
          <p:cNvPr id="6" name="文本框 8">
            <a:extLst>
              <a:ext uri="{FF2B5EF4-FFF2-40B4-BE49-F238E27FC236}">
                <a16:creationId xmlns:a16="http://schemas.microsoft.com/office/drawing/2014/main" id="{6EA5C633-8E40-493E-A34D-A93C30927A63}"/>
              </a:ext>
            </a:extLst>
          </p:cNvPr>
          <p:cNvSpPr txBox="1"/>
          <p:nvPr/>
        </p:nvSpPr>
        <p:spPr>
          <a:xfrm>
            <a:off x="9258531" y="1017742"/>
            <a:ext cx="9496595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/>
              <a:t>摔倒检测算法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95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成果展示</a:t>
            </a:r>
          </a:p>
        </p:txBody>
      </p:sp>
      <p:sp>
        <p:nvSpPr>
          <p:cNvPr id="47" name="文本框 8">
            <a:extLst>
              <a:ext uri="{FF2B5EF4-FFF2-40B4-BE49-F238E27FC236}">
                <a16:creationId xmlns:a16="http://schemas.microsoft.com/office/drawing/2014/main" id="{DECB131F-C6AE-4468-B530-5AF01DE82EFD}"/>
              </a:ext>
            </a:extLst>
          </p:cNvPr>
          <p:cNvSpPr txBox="1"/>
          <p:nvPr/>
        </p:nvSpPr>
        <p:spPr>
          <a:xfrm>
            <a:off x="6779491" y="618930"/>
            <a:ext cx="9496595" cy="117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/>
              <a:t>网站：</a:t>
            </a:r>
            <a:r>
              <a:rPr lang="en-US" altLang="zh-CN" u="sng" dirty="0">
                <a:hlinkClick r:id="rId3"/>
              </a:rPr>
              <a:t>http://</a:t>
            </a:r>
            <a:r>
              <a:rPr lang="en-US" altLang="zh-CN" u="sng" dirty="0" err="1">
                <a:hlinkClick r:id="rId3"/>
              </a:rPr>
              <a:t>zhuooyu.cn</a:t>
            </a:r>
            <a:r>
              <a:rPr lang="en-US" altLang="zh-CN" u="sng" dirty="0">
                <a:hlinkClick r:id="rId3"/>
              </a:rPr>
              <a:t>/</a:t>
            </a:r>
            <a:endParaRPr lang="en-US" altLang="zh-CN" u="sng" dirty="0"/>
          </a:p>
          <a:p>
            <a:pPr>
              <a:lnSpc>
                <a:spcPct val="130000"/>
              </a:lnSpc>
            </a:pPr>
            <a:r>
              <a:rPr lang="zh-CN" altLang="zh-CN" b="1" dirty="0"/>
              <a:t>接口文档</a:t>
            </a:r>
            <a:r>
              <a:rPr lang="zh-CN" altLang="en-US" b="1" dirty="0"/>
              <a:t>：</a:t>
            </a:r>
            <a:r>
              <a:rPr lang="en-US" altLang="zh-CN" u="sng" dirty="0">
                <a:hlinkClick r:id="rId4"/>
              </a:rPr>
              <a:t>http://192.144.229.49:8000/</a:t>
            </a:r>
            <a:r>
              <a:rPr lang="en-US" altLang="zh-CN" u="sng" dirty="0" err="1">
                <a:hlinkClick r:id="rId4"/>
              </a:rPr>
              <a:t>api</a:t>
            </a:r>
            <a:r>
              <a:rPr lang="en-US" altLang="zh-CN" u="sng" dirty="0">
                <a:hlinkClick r:id="rId4"/>
              </a:rPr>
              <a:t>/docs</a:t>
            </a:r>
            <a:endParaRPr lang="zh-CN" altLang="zh-CN" dirty="0"/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+mn-ea"/>
              </a:rPr>
              <a:t>直播</a:t>
            </a:r>
            <a:r>
              <a:rPr lang="en-US" altLang="zh-CN" sz="2000" b="1" dirty="0">
                <a:latin typeface="+mn-ea"/>
              </a:rPr>
              <a:t>demo</a:t>
            </a:r>
            <a:r>
              <a:rPr lang="zh-CN" altLang="en-US" sz="2000" b="1" dirty="0">
                <a:latin typeface="+mn-ea"/>
              </a:rPr>
              <a:t>：</a:t>
            </a:r>
            <a:r>
              <a:rPr lang="en-US" altLang="zh-CN" sz="2000" dirty="0">
                <a:hlinkClick r:id="rId5"/>
              </a:rPr>
              <a:t>http://</a:t>
            </a:r>
            <a:r>
              <a:rPr lang="en-US" altLang="zh-CN" sz="2000" dirty="0" err="1">
                <a:hlinkClick r:id="rId5"/>
              </a:rPr>
              <a:t>tang5618.com</a:t>
            </a:r>
            <a:r>
              <a:rPr lang="en-US" altLang="zh-CN" sz="2000" dirty="0">
                <a:hlinkClick r:id="rId5"/>
              </a:rPr>
              <a:t>/</a:t>
            </a:r>
            <a:r>
              <a:rPr lang="en-US" altLang="zh-CN" sz="2000" dirty="0" err="1">
                <a:hlinkClick r:id="rId5"/>
              </a:rPr>
              <a:t>Live.html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03D9CAC-9A56-4FA3-802E-06D9EE601AE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31144" y="1813559"/>
            <a:ext cx="5266055" cy="21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8B15894-004B-4E72-8E06-BBCFC7F9E05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65239" y="2220277"/>
            <a:ext cx="5261610" cy="255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396DCC6-D15E-4001-AD30-D571D55166E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257922" y="3145790"/>
            <a:ext cx="5269865" cy="204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78230A3-B6EE-4148-908A-DFF9633E4A3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060765" y="3175476"/>
            <a:ext cx="5259705" cy="243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D29E8B2-B808-4911-963F-3F817C12D3C7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4146146" y="3389967"/>
            <a:ext cx="526669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23F0C2-E977-4D9C-9C75-1788B85AD37B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406515" y="2909411"/>
            <a:ext cx="5271770" cy="2702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58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成果展示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48513B-01FC-4864-84AB-880028AF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84" y="979628"/>
            <a:ext cx="4413338" cy="26275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4D8920-2D2F-49FA-8D1B-72C24B124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170" y="901009"/>
            <a:ext cx="4677446" cy="27847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224D3F-D176-444C-A0B7-3FC70F2E0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244" y="3975179"/>
            <a:ext cx="4892436" cy="2624588"/>
          </a:xfrm>
          <a:prstGeom prst="rect">
            <a:avLst/>
          </a:prstGeom>
        </p:spPr>
      </p:pic>
      <p:sp>
        <p:nvSpPr>
          <p:cNvPr id="13" name="文本框 8">
            <a:extLst>
              <a:ext uri="{FF2B5EF4-FFF2-40B4-BE49-F238E27FC236}">
                <a16:creationId xmlns:a16="http://schemas.microsoft.com/office/drawing/2014/main" id="{8476A9EF-E6E4-4EF9-AC4F-3555602B7D59}"/>
              </a:ext>
            </a:extLst>
          </p:cNvPr>
          <p:cNvSpPr txBox="1"/>
          <p:nvPr/>
        </p:nvSpPr>
        <p:spPr>
          <a:xfrm>
            <a:off x="282077" y="373568"/>
            <a:ext cx="949659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latin typeface="+mn-ea"/>
              </a:rPr>
              <a:t>自实现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D9C73C20-AD29-493C-97E3-C6594037E8A9}"/>
              </a:ext>
            </a:extLst>
          </p:cNvPr>
          <p:cNvSpPr txBox="1"/>
          <p:nvPr/>
        </p:nvSpPr>
        <p:spPr>
          <a:xfrm>
            <a:off x="282077" y="3706619"/>
            <a:ext cx="9496595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/>
              <a:t>调用接口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64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成果展示</a:t>
            </a:r>
          </a:p>
        </p:txBody>
      </p:sp>
      <p:pic>
        <p:nvPicPr>
          <p:cNvPr id="2" name="20200704_205630">
            <a:hlinkClick r:id="" action="ppaction://media"/>
            <a:extLst>
              <a:ext uri="{FF2B5EF4-FFF2-40B4-BE49-F238E27FC236}">
                <a16:creationId xmlns:a16="http://schemas.microsoft.com/office/drawing/2014/main" id="{7044E8E7-5D5F-4FA0-AF9A-33017594DD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6715" y="1298297"/>
            <a:ext cx="8878570" cy="499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7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r>
              <a:rPr kumimoji="1" lang="zh-CN" altLang="en-US" dirty="0"/>
              <a:t> 未来工作</a:t>
            </a:r>
          </a:p>
        </p:txBody>
      </p:sp>
      <p:sp>
        <p:nvSpPr>
          <p:cNvPr id="27" name="矩形 26"/>
          <p:cNvSpPr/>
          <p:nvPr/>
        </p:nvSpPr>
        <p:spPr>
          <a:xfrm>
            <a:off x="1400305" y="3428745"/>
            <a:ext cx="2461441" cy="4534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功能开发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64491" y="3428745"/>
            <a:ext cx="2461441" cy="4534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系统测试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328677" y="3428745"/>
            <a:ext cx="2461441" cy="4534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文档撰写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感谢聆听</a:t>
            </a:r>
            <a:endParaRPr kumimoji="1" lang="en-US" altLang="zh-CN" dirty="0"/>
          </a:p>
          <a:p>
            <a:r>
              <a:rPr kumimoji="1" lang="zh-CN" altLang="en-US" dirty="0"/>
              <a:t>请老师批评指正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团队介绍</a:t>
            </a:r>
          </a:p>
        </p:txBody>
      </p:sp>
      <p:sp>
        <p:nvSpPr>
          <p:cNvPr id="4" name="文本框 8"/>
          <p:cNvSpPr txBox="1"/>
          <p:nvPr/>
        </p:nvSpPr>
        <p:spPr>
          <a:xfrm>
            <a:off x="3966118" y="2457622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组长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计算机视觉部分设计与开发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22345" y="2010340"/>
            <a:ext cx="6976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唐麒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8293342" y="2451447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界面原型设计与开发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8349569" y="2004165"/>
            <a:ext cx="6976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罗瑶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4BA35D86-B187-42A0-84EB-561D646E5748}"/>
              </a:ext>
            </a:extLst>
          </p:cNvPr>
          <p:cNvSpPr txBox="1"/>
          <p:nvPr/>
        </p:nvSpPr>
        <p:spPr>
          <a:xfrm>
            <a:off x="4022345" y="4842371"/>
            <a:ext cx="2855620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接口设计与实现、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界面开发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架构设计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A1B534-4D2B-4F7E-9B3F-57182FCFB434}"/>
              </a:ext>
            </a:extLst>
          </p:cNvPr>
          <p:cNvSpPr/>
          <p:nvPr/>
        </p:nvSpPr>
        <p:spPr>
          <a:xfrm>
            <a:off x="4078572" y="4395089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施卓余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5DF617F5-3F42-48FE-9942-CB0D2A03502E}"/>
              </a:ext>
            </a:extLst>
          </p:cNvPr>
          <p:cNvSpPr txBox="1"/>
          <p:nvPr/>
        </p:nvSpPr>
        <p:spPr>
          <a:xfrm>
            <a:off x="8349569" y="4836196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数据库设计与实现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辅助开发与文档编写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7185D6-9375-4679-9286-8B3E413FCE41}"/>
              </a:ext>
            </a:extLst>
          </p:cNvPr>
          <p:cNvSpPr/>
          <p:nvPr/>
        </p:nvSpPr>
        <p:spPr>
          <a:xfrm>
            <a:off x="8405796" y="4388914"/>
            <a:ext cx="6976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冯焓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94837" y="2189415"/>
            <a:ext cx="10222407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基于情感分析的智慧养老系统是一个人工智能项目。通过摄像头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实时拍摄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到的画面，人工智能算法实时分析老人的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情感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、分析是否有人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摔倒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、分析是否有人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闯入禁止区域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、分析老人是否有和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义工互动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并追踪义工、分析是否有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陌生人出现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并追踪陌生人。一旦上述事件发生，该事件会立即插入到数据库中。这些事件数据被实时地更新在报表中，管理人员因此可以迅速做出反应。</a:t>
            </a: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从技术架构划分，本系统分为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部分，分别是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端和计算机视觉。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端仅供系统管理员使用。系统管理员使用该系统不仅可以管理老人、工作人员和义工的信息，还可以实时得到报警，如陌生人入侵、陌生人追踪等。</a:t>
            </a: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7E6EE3-32DC-4A7D-AC62-1091B98C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90" y="1328807"/>
            <a:ext cx="7605419" cy="531160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524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8AE2FC-2ACE-4141-AE9E-7CB41B8864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8799" y="1422868"/>
            <a:ext cx="8534402" cy="51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3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445BD0-0927-4199-964C-FD16014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6290" y="1361701"/>
            <a:ext cx="8739419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7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项目介绍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494874-8BE9-40F3-89F6-940F4E30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2065055"/>
            <a:ext cx="735432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开发进度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9D9CE5C-BF64-4CE1-AC64-71D9857A9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890910"/>
              </p:ext>
            </p:extLst>
          </p:nvPr>
        </p:nvGraphicFramePr>
        <p:xfrm>
          <a:off x="788912" y="1137920"/>
          <a:ext cx="9672320" cy="493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Worksheet" r:id="rId4" imgW="7932314" imgH="3939548" progId="Excel.Sheet.12">
                  <p:embed/>
                </p:oleObj>
              </mc:Choice>
              <mc:Fallback>
                <p:oleObj name="Worksheet" r:id="rId4" imgW="7932314" imgH="3939548" progId="Excel.Shee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D92AAEA-A9EE-488C-BD1A-7F0FFEF862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912" y="1137920"/>
                        <a:ext cx="9672320" cy="4937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73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2330</TotalTime>
  <Words>1057</Words>
  <Application>Microsoft Office PowerPoint</Application>
  <PresentationFormat>宽屏</PresentationFormat>
  <Paragraphs>147</Paragraphs>
  <Slides>26</Slides>
  <Notes>26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微软雅黑</vt:lpstr>
      <vt:lpstr>微软雅黑</vt:lpstr>
      <vt:lpstr>Arial</vt:lpstr>
      <vt:lpstr>Century Gothic</vt:lpstr>
      <vt:lpstr>Segoe UI Light</vt:lpstr>
      <vt:lpstr>模板页面</vt:lpstr>
      <vt:lpstr>OfficePLUS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mark liu</dc:creator>
  <cp:keywords/>
  <dc:description/>
  <cp:lastModifiedBy>唐 麒</cp:lastModifiedBy>
  <cp:revision>92</cp:revision>
  <dcterms:created xsi:type="dcterms:W3CDTF">2020-05-30T08:37:39Z</dcterms:created>
  <dcterms:modified xsi:type="dcterms:W3CDTF">2020-07-05T00:23:46Z</dcterms:modified>
  <cp:category/>
</cp:coreProperties>
</file>